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95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50168"/>
            <a:ext cx="7016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Churn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910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Predicting customer return behavior using machine learning on Online Retail dataset with 541,909 transactions.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F8375-33DE-37B0-F10D-19A557705401}"/>
              </a:ext>
            </a:extLst>
          </p:cNvPr>
          <p:cNvSpPr/>
          <p:nvPr/>
        </p:nvSpPr>
        <p:spPr>
          <a:xfrm>
            <a:off x="12597204" y="7433534"/>
            <a:ext cx="2022438" cy="785308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716399"/>
            <a:ext cx="7637145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Findings &amp; Future Directions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7100888" y="2599968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Insight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100888" y="3065383"/>
            <a:ext cx="677608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Churn strongly influenced by purchase frequency and monetary value.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7423785" y="4106823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Advanced Techniques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423785" y="4572238"/>
            <a:ext cx="645318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implemented ADASYN, SMOTE tuning, and cross-validation with oversampling inside folds.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7746683" y="5863828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Next Steps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746683" y="6329243"/>
            <a:ext cx="6130290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cost-sensitive evaluation and explore ensemble methods with hyperparameter tuning for improved performance.</a:t>
            </a:r>
            <a:endParaRPr lang="en-US" sz="165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5C8DAE2-FD30-5C0A-0999-F4845410D553}"/>
              </a:ext>
            </a:extLst>
          </p:cNvPr>
          <p:cNvSpPr/>
          <p:nvPr/>
        </p:nvSpPr>
        <p:spPr>
          <a:xfrm>
            <a:off x="6239828" y="2166153"/>
            <a:ext cx="769060" cy="13454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2AA537F-4C4B-A7CC-5554-F8BC8F545700}"/>
              </a:ext>
            </a:extLst>
          </p:cNvPr>
          <p:cNvSpPr/>
          <p:nvPr/>
        </p:nvSpPr>
        <p:spPr>
          <a:xfrm>
            <a:off x="6546140" y="3770472"/>
            <a:ext cx="769060" cy="13454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93E0CD-5F9E-1BBC-419E-CECE53BE2B78}"/>
              </a:ext>
            </a:extLst>
          </p:cNvPr>
          <p:cNvSpPr/>
          <p:nvPr/>
        </p:nvSpPr>
        <p:spPr>
          <a:xfrm>
            <a:off x="6885676" y="5527477"/>
            <a:ext cx="769060" cy="13454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56D2BC-A592-CE08-7871-EDA4423A2BFA}"/>
              </a:ext>
            </a:extLst>
          </p:cNvPr>
          <p:cNvSpPr/>
          <p:nvPr/>
        </p:nvSpPr>
        <p:spPr>
          <a:xfrm>
            <a:off x="12597204" y="7433534"/>
            <a:ext cx="2022438" cy="785308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7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86194"/>
            <a:ext cx="3664744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611047"/>
            <a:ext cx="31958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541,909 rows, 8 features from Online Retail.csv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86194"/>
            <a:ext cx="3664863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120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611047"/>
            <a:ext cx="31959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will_return: Binary classification (purchased again in 3 months)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Objective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708755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predictive models with proper imbalance handling and feature engineering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575D1-6424-7FC8-05FA-D9F4D2414D7D}"/>
              </a:ext>
            </a:extLst>
          </p:cNvPr>
          <p:cNvSpPr/>
          <p:nvPr/>
        </p:nvSpPr>
        <p:spPr>
          <a:xfrm>
            <a:off x="12597204" y="7433534"/>
            <a:ext cx="2022438" cy="785308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0670"/>
            <a:ext cx="6622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2606635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599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Distribution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3090029"/>
            <a:ext cx="681930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Histograms and boxplots revealed Quantity, UnitPrice, and CustomerID patterns with long-tail product distribution.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4231005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422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Correlation Insights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714399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Correlation matrix identified relationships among numeric features.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5515213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5998607"/>
            <a:ext cx="681930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Detected negative quantities indicating returns and cancellations requiring special handling.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AB135-5711-16C4-D793-A2EC4DA7AE6E}"/>
              </a:ext>
            </a:extLst>
          </p:cNvPr>
          <p:cNvSpPr/>
          <p:nvPr/>
        </p:nvSpPr>
        <p:spPr>
          <a:xfrm>
            <a:off x="12597204" y="7433534"/>
            <a:ext cx="2022438" cy="785308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9404"/>
            <a:ext cx="6912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Class Imbalance Diagnosis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58616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57.4%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28" y="2168485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5854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Will Return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44722"/>
            <a:ext cx="63796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who purchased again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58616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42.6%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523" y="2168485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5854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Will Not Return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344722"/>
            <a:ext cx="6379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who did not return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94003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Ratio of 1:1.3 indicates weak imbalance. Applied class_weight='balanced' and oversampling methods to address.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99AA74-124E-CA2A-B406-367C9D8AC1F9}"/>
              </a:ext>
            </a:extLst>
          </p:cNvPr>
          <p:cNvSpPr/>
          <p:nvPr/>
        </p:nvSpPr>
        <p:spPr>
          <a:xfrm>
            <a:off x="12597204" y="7433534"/>
            <a:ext cx="2022438" cy="785308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60508"/>
            <a:ext cx="8869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Engineering: RFM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09448"/>
            <a:ext cx="4196358" cy="1299448"/>
          </a:xfrm>
          <a:prstGeom prst="roundRect">
            <a:avLst>
              <a:gd name="adj" fmla="val 4189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343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Recency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834301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Days since last purchase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09448"/>
            <a:ext cx="4196358" cy="1299448"/>
          </a:xfrm>
          <a:prstGeom prst="roundRect">
            <a:avLst>
              <a:gd name="adj" fmla="val 4189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343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Frequency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834301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invoices per customer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109448"/>
            <a:ext cx="4196358" cy="1299448"/>
          </a:xfrm>
          <a:prstGeom prst="roundRect">
            <a:avLst>
              <a:gd name="adj" fmla="val 4189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343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Monetary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834301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customer spending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66404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RFM features combined with existing attributes to enhance predictive power and capture customer behavior patterns.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9EC224-AE76-D784-5B4D-8462E3B2CDE3}"/>
              </a:ext>
            </a:extLst>
          </p:cNvPr>
          <p:cNvSpPr/>
          <p:nvPr/>
        </p:nvSpPr>
        <p:spPr>
          <a:xfrm>
            <a:off x="12597204" y="7433534"/>
            <a:ext cx="2022438" cy="785308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466" y="779978"/>
            <a:ext cx="7037189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Imbalance Handling Techniques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2466" y="1681639"/>
            <a:ext cx="7779068" cy="1442085"/>
          </a:xfrm>
          <a:prstGeom prst="roundRect">
            <a:avLst>
              <a:gd name="adj" fmla="val 760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06" y="1681639"/>
            <a:ext cx="91440" cy="14420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812" y="1899404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Class Weighting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968812" y="2320885"/>
            <a:ext cx="7274957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balanced weights in RandomForest to penalize minority class misclassification.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82466" y="3318629"/>
            <a:ext cx="7779068" cy="1149548"/>
          </a:xfrm>
          <a:prstGeom prst="roundRect">
            <a:avLst>
              <a:gd name="adj" fmla="val 9545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06" y="3318629"/>
            <a:ext cx="91440" cy="11495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812" y="3536394"/>
            <a:ext cx="255246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ADASYN Oversampling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68812" y="3957876"/>
            <a:ext cx="72749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Adaptively balanced minority class with focus on harder-to-learn samples.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82466" y="4663083"/>
            <a:ext cx="7779068" cy="1442085"/>
          </a:xfrm>
          <a:prstGeom prst="roundRect">
            <a:avLst>
              <a:gd name="adj" fmla="val 7609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06" y="4663083"/>
            <a:ext cx="91440" cy="14420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8812" y="4880848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SMOTE Tuning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968812" y="5302329"/>
            <a:ext cx="7274957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GridSearchCV optimized k_neighbors parameter (best value: 10) for synthetic sample generation.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82466" y="6300073"/>
            <a:ext cx="7779068" cy="1149548"/>
          </a:xfrm>
          <a:prstGeom prst="roundRect">
            <a:avLst>
              <a:gd name="adj" fmla="val 9545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06" y="6300073"/>
            <a:ext cx="91440" cy="114954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68812" y="6517838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ML Pipeline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968812" y="6939320"/>
            <a:ext cx="72749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scaling, SMOTE, and Logistic Regression in unified pipeline.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4994"/>
            <a:ext cx="7310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Models &amp; Evaluation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4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Models Tested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2189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4135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Gradient Boosting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608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Vector Machine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8026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04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62189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Precision, Recall, F1-score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4135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ROC-AUC, PR-AUC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608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StratifiedKFold (5 folds)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88026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Confusion Matrix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C7165B-D20F-94B3-5822-FF8820F60A91}"/>
              </a:ext>
            </a:extLst>
          </p:cNvPr>
          <p:cNvSpPr/>
          <p:nvPr/>
        </p:nvSpPr>
        <p:spPr>
          <a:xfrm>
            <a:off x="12597204" y="7433534"/>
            <a:ext cx="2022438" cy="785308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2370"/>
            <a:ext cx="6384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Best Model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8465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0.7549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5916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ROC-AUC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06872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 test performance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88465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0.7392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916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Mean CV ROC-AUC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406872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Cross-validation with ±0.0207 std dev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488465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0.6592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5916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Mean F1-Score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406872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Cross-validation with ±0.0248 std dev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0218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 with SMOTE and cross-validation inside folds achieved strongest performance.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B0CE6-558E-0AAA-B9E0-E6828408EDFD}"/>
              </a:ext>
            </a:extLst>
          </p:cNvPr>
          <p:cNvSpPr/>
          <p:nvPr/>
        </p:nvSpPr>
        <p:spPr>
          <a:xfrm>
            <a:off x="12597204" y="7433534"/>
            <a:ext cx="2022438" cy="785308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283"/>
            <a:ext cx="7342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Importance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74037"/>
            <a:ext cx="5413534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4037"/>
            <a:ext cx="5413534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77345" y="2774037"/>
            <a:ext cx="79605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40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Frequency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31312"/>
            <a:ext cx="63796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Coef: +1.71 (strongest predictor)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2774037"/>
            <a:ext cx="559784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74037"/>
            <a:ext cx="1847255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224748" y="2774037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33%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56884" y="3340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Avg Price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56884" y="3831312"/>
            <a:ext cx="6379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Coef: -0.57 (negative correlation)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738449"/>
            <a:ext cx="559772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38449"/>
            <a:ext cx="1623298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61534" y="4738449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29%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30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Spent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93790" y="5795724"/>
            <a:ext cx="63796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Coef: +0.50 (positive impact)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56884" y="4738449"/>
            <a:ext cx="559784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738449"/>
            <a:ext cx="1511379" cy="2834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224748" y="4738449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27%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456884" y="530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Unique Products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456884" y="5795724"/>
            <a:ext cx="6379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Coef: +0.47 (engagement indicator)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639103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frequency is the strongest predictor of customer return behavior, followed by spending patterns.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9991E8-0860-74EB-F852-02DD0D18AC56}"/>
              </a:ext>
            </a:extLst>
          </p:cNvPr>
          <p:cNvSpPr/>
          <p:nvPr/>
        </p:nvSpPr>
        <p:spPr>
          <a:xfrm>
            <a:off x="12597204" y="7433534"/>
            <a:ext cx="2022438" cy="785308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438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Host Grotesk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vetha balakrishnan</dc:creator>
  <cp:lastModifiedBy>vetha balakrishnan</cp:lastModifiedBy>
  <cp:revision>2</cp:revision>
  <dcterms:created xsi:type="dcterms:W3CDTF">2025-11-11T18:57:47Z</dcterms:created>
  <dcterms:modified xsi:type="dcterms:W3CDTF">2025-11-11T19:03:59Z</dcterms:modified>
</cp:coreProperties>
</file>